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735FD26-C24D-422F-B14C-CE450C2A3BE8}" type="datetimeFigureOut">
              <a:rPr lang="en-US" smtClean="0"/>
              <a:pPr/>
              <a:t>8/27/2013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F6524FA-746B-43A5-AE7C-BA093CED8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Ezra Pound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1885-1972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Taught in a conservative Christian college, but he left because he didn’t “fit in” due to his bohemian lifestyle</a:t>
            </a:r>
          </a:p>
          <a:p>
            <a:pPr lvl="1"/>
            <a:r>
              <a:rPr lang="en-US" sz="2000" dirty="0" smtClean="0"/>
              <a:t>A person who is described as “bohemian” is unconventional.  He or she is one who does not conform to the “norm” according to society.</a:t>
            </a:r>
          </a:p>
          <a:p>
            <a:r>
              <a:rPr lang="en-US" sz="2400" dirty="0" smtClean="0"/>
              <a:t>Moved to London in 1908</a:t>
            </a:r>
          </a:p>
          <a:p>
            <a:r>
              <a:rPr lang="en-US" sz="2400" dirty="0" smtClean="0"/>
              <a:t>Became a self-appointed spokesman for </a:t>
            </a:r>
            <a:r>
              <a:rPr lang="en-US" sz="2400" dirty="0" smtClean="0"/>
              <a:t>imagism</a:t>
            </a:r>
          </a:p>
          <a:p>
            <a:r>
              <a:rPr lang="en-US" sz="2400" dirty="0" smtClean="0"/>
              <a:t>Became a critic of American life</a:t>
            </a:r>
            <a:endParaRPr lang="en-US" sz="2400" dirty="0" smtClean="0"/>
          </a:p>
          <a:p>
            <a:r>
              <a:rPr lang="en-US" sz="2400" dirty="0" smtClean="0"/>
              <a:t>Moved to Paris in 1921 and then to Italy in 1924</a:t>
            </a:r>
          </a:p>
          <a:p>
            <a:r>
              <a:rPr lang="en-US" sz="2400" dirty="0" smtClean="0"/>
              <a:t>Became a supporter of Benito Mussolini, a Fascist dictator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Condemned the struggle of the US and its allies </a:t>
            </a:r>
          </a:p>
          <a:p>
            <a:r>
              <a:rPr lang="en-US" sz="2400" dirty="0" smtClean="0"/>
              <a:t>Taken prisoner in 1945 and returned to the US where he was tried for treason</a:t>
            </a:r>
          </a:p>
          <a:p>
            <a:r>
              <a:rPr lang="en-US" sz="2400" dirty="0" smtClean="0"/>
              <a:t>Declared mentally incompetent and was committed to St. Elizabeth’s, a hospital for the criminally insane</a:t>
            </a:r>
          </a:p>
          <a:p>
            <a:r>
              <a:rPr lang="en-US" sz="2400" dirty="0" smtClean="0"/>
              <a:t>Returned to Italy after being released</a:t>
            </a:r>
          </a:p>
          <a:p>
            <a:r>
              <a:rPr lang="en-US" sz="2400" dirty="0" smtClean="0"/>
              <a:t>Died in Venice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tribute to Li Po, a Chinese poet</a:t>
            </a:r>
          </a:p>
          <a:p>
            <a:r>
              <a:rPr lang="en-US" sz="2400" dirty="0" smtClean="0"/>
              <a:t>Pound’s version is an adaption of the original poem and not a word-for-word translation</a:t>
            </a:r>
          </a:p>
          <a:p>
            <a:r>
              <a:rPr lang="en-US" sz="2400" dirty="0" smtClean="0"/>
              <a:t>Pound uses images which are concrete and simple</a:t>
            </a:r>
          </a:p>
          <a:p>
            <a:r>
              <a:rPr lang="en-US" sz="2400" dirty="0" smtClean="0"/>
              <a:t>The speaker is a young girl who uses flashbacks to bring to mind different times in her life</a:t>
            </a:r>
          </a:p>
          <a:p>
            <a:pPr lvl="1"/>
            <a:r>
              <a:rPr lang="en-US" sz="2000" dirty="0" smtClean="0"/>
              <a:t>As a child, she and her husband played side by side.</a:t>
            </a:r>
          </a:p>
          <a:p>
            <a:pPr lvl="1"/>
            <a:r>
              <a:rPr lang="en-US" sz="2000" dirty="0" smtClean="0"/>
              <a:t>At fourteen, she married.</a:t>
            </a:r>
          </a:p>
          <a:p>
            <a:pPr lvl="1"/>
            <a:r>
              <a:rPr lang="en-US" sz="2000" dirty="0" smtClean="0"/>
              <a:t>At fifteen, she fell in love with her husband</a:t>
            </a:r>
          </a:p>
          <a:p>
            <a:pPr lvl="1"/>
            <a:r>
              <a:rPr lang="en-US" sz="2000" dirty="0" smtClean="0"/>
              <a:t>At sixteen, she longs for her husband to return</a:t>
            </a:r>
          </a:p>
          <a:p>
            <a:r>
              <a:rPr lang="en-US" sz="2400" dirty="0" smtClean="0"/>
              <a:t>The speaker was in an arranged marriage.</a:t>
            </a:r>
          </a:p>
          <a:p>
            <a:pPr lvl="1"/>
            <a:endParaRPr lang="en-US" sz="20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“The River Merchant’s Wife:  A Letter”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Deals with the struggles among classes in post-war England</a:t>
            </a:r>
          </a:p>
          <a:p>
            <a:pPr lvl="1"/>
            <a:r>
              <a:rPr lang="en-US" sz="2000" dirty="0" smtClean="0"/>
              <a:t>The woman is part of the upper class, the elite</a:t>
            </a:r>
          </a:p>
          <a:p>
            <a:pPr lvl="1"/>
            <a:r>
              <a:rPr lang="en-US" sz="2000" dirty="0" smtClean="0"/>
              <a:t>The “rabble” are the lower class</a:t>
            </a:r>
          </a:p>
          <a:p>
            <a:r>
              <a:rPr lang="en-US" sz="2400" dirty="0" smtClean="0"/>
              <a:t>Use of simile</a:t>
            </a:r>
          </a:p>
          <a:p>
            <a:pPr lvl="1"/>
            <a:r>
              <a:rPr lang="en-US" sz="2000" dirty="0" smtClean="0"/>
              <a:t>The woman is compared to a skein of silk</a:t>
            </a:r>
          </a:p>
          <a:p>
            <a:pPr lvl="2"/>
            <a:r>
              <a:rPr lang="en-US" sz="1800" dirty="0" smtClean="0"/>
              <a:t>Silk would indicate elegance, richness, </a:t>
            </a:r>
            <a:r>
              <a:rPr lang="en-US" sz="1800" dirty="0" err="1" smtClean="0"/>
              <a:t>extravagence</a:t>
            </a:r>
            <a:endParaRPr lang="en-US" sz="1800" dirty="0" smtClean="0"/>
          </a:p>
          <a:p>
            <a:r>
              <a:rPr lang="en-US" sz="2400" dirty="0" smtClean="0"/>
              <a:t>The emotional state of the woman is seen in the first stanza</a:t>
            </a:r>
          </a:p>
          <a:p>
            <a:pPr lvl="1"/>
            <a:r>
              <a:rPr lang="en-US" sz="2000" dirty="0" smtClean="0"/>
              <a:t>“dying piecemeal” – bit by bit</a:t>
            </a:r>
          </a:p>
          <a:p>
            <a:pPr lvl="1"/>
            <a:r>
              <a:rPr lang="en-US" sz="2000" dirty="0" smtClean="0"/>
              <a:t>“emotional anemia” – feeling lifeless due to her emotions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Garden”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second stanza refers to the increasing numbers of the lower class in England.</a:t>
            </a:r>
          </a:p>
          <a:p>
            <a:r>
              <a:rPr lang="en-US" sz="2400" dirty="0" smtClean="0"/>
              <a:t>Allusion – reference to something which the reader has some knowledge of</a:t>
            </a:r>
          </a:p>
          <a:p>
            <a:pPr lvl="1"/>
            <a:r>
              <a:rPr lang="en-US" sz="2000" dirty="0" smtClean="0"/>
              <a:t>“They shall inherit the earth” – The upper class was disappearing, either due to the war or because of their attitudes concerning marriage within their own class</a:t>
            </a:r>
          </a:p>
          <a:p>
            <a:r>
              <a:rPr lang="en-US" sz="2400" dirty="0" smtClean="0"/>
              <a:t>The final stanza again refers to the attitudes of the wealthy.</a:t>
            </a:r>
          </a:p>
          <a:p>
            <a:pPr lvl="1"/>
            <a:r>
              <a:rPr lang="en-US" sz="2000" dirty="0" smtClean="0"/>
              <a:t>“In her is the end of breeding” – Possibly the pool of potential husbands is so narrow, she will never marry or have children.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narrator belongs to the lower class.</a:t>
            </a:r>
          </a:p>
          <a:p>
            <a:r>
              <a:rPr lang="en-US" sz="2400" dirty="0" smtClean="0"/>
              <a:t>The woman WANTS him to speak to her, yet she is afraid that he will.</a:t>
            </a:r>
          </a:p>
          <a:p>
            <a:pPr lvl="1"/>
            <a:r>
              <a:rPr lang="en-US" sz="2000" dirty="0" smtClean="0"/>
              <a:t>This would be an breach of conduct.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</TotalTime>
  <Words>461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Ezra Pound</vt:lpstr>
      <vt:lpstr>PowerPoint Presentation</vt:lpstr>
      <vt:lpstr>PowerPoint Presentation</vt:lpstr>
      <vt:lpstr>“The River Merchant’s Wife:  A Letter” </vt:lpstr>
      <vt:lpstr>“The Garden”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Ezra Pound</dc:title>
  <dc:creator>pcoles</dc:creator>
  <cp:lastModifiedBy>user</cp:lastModifiedBy>
  <cp:revision>9</cp:revision>
  <dcterms:created xsi:type="dcterms:W3CDTF">2012-01-22T19:38:47Z</dcterms:created>
  <dcterms:modified xsi:type="dcterms:W3CDTF">2013-08-27T16:16:43Z</dcterms:modified>
</cp:coreProperties>
</file>